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59" r:id="rId5"/>
    <p:sldId id="287" r:id="rId6"/>
    <p:sldId id="288" r:id="rId7"/>
    <p:sldId id="260" r:id="rId8"/>
    <p:sldId id="261" r:id="rId9"/>
    <p:sldId id="263" r:id="rId10"/>
    <p:sldId id="264" r:id="rId11"/>
    <p:sldId id="265" r:id="rId12"/>
    <p:sldId id="266" r:id="rId13"/>
    <p:sldId id="270" r:id="rId14"/>
    <p:sldId id="271" r:id="rId15"/>
    <p:sldId id="273" r:id="rId16"/>
    <p:sldId id="272" r:id="rId17"/>
    <p:sldId id="278" r:id="rId18"/>
    <p:sldId id="280" r:id="rId19"/>
    <p:sldId id="281" r:id="rId20"/>
    <p:sldId id="279" r:id="rId21"/>
    <p:sldId id="28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49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117"/>
  </p:normalViewPr>
  <p:slideViewPr>
    <p:cSldViewPr snapToGrid="0" snapToObjects="1">
      <p:cViewPr>
        <p:scale>
          <a:sx n="93" d="100"/>
          <a:sy n="93" d="100"/>
        </p:scale>
        <p:origin x="132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34792-E81B-B14C-AF1D-7A86A4399204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C90E0-FAFD-6440-9024-F27C7B5A0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2FE0A-E818-BD4B-9AEF-768A1DC3D345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ED020-1F27-C04A-BF6F-0D44BFBF0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30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05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96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25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9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11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4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02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LiveSlide</a:t>
            </a:r>
            <a:r>
              <a:rPr lang="en-GB" dirty="0" smtClean="0"/>
              <a:t>
https://</a:t>
            </a:r>
            <a:r>
              <a:rPr lang="en-GB" dirty="0" err="1" smtClean="0"/>
              <a:t>fmicand.carto.com</a:t>
            </a:r>
            <a:r>
              <a:rPr lang="en-GB" dirty="0" smtClean="0"/>
              <a:t>/builder/58cd376c-c5e7-11e6-9cbc-0e05a8b3e3d7/embed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99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9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Idealista</a:t>
            </a:r>
            <a:r>
              <a:rPr lang="en-GB" dirty="0"/>
              <a:t> API data. Features examples: flat’s size in squared meters, number of rooms and bathrooms, lift, parking, floor, etc. (November 2016)</a:t>
            </a:r>
          </a:p>
          <a:p>
            <a:r>
              <a:rPr lang="en-GB" dirty="0" err="1"/>
              <a:t>OpenDataBCN</a:t>
            </a:r>
            <a:r>
              <a:rPr lang="en-GB" dirty="0"/>
              <a:t>: Average price per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neighborhood (October 2016)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358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Manual ETL. Can be automatize but in the future if we have a less restricted access to </a:t>
            </a:r>
            <a:r>
              <a:rPr lang="en-GB" dirty="0" err="1"/>
              <a:t>Idealista’s</a:t>
            </a:r>
            <a:r>
              <a:rPr lang="en-GB" dirty="0"/>
              <a:t> API.</a:t>
            </a:r>
          </a:p>
          <a:p>
            <a:pPr marL="171450" indent="-171450">
              <a:buFontTx/>
              <a:buChar char="-"/>
            </a:pPr>
            <a:r>
              <a:rPr lang="en-GB" dirty="0"/>
              <a:t>Generic data cleaning to load the most complete and valid dataset to the DB: drop non informative features, keep flats where “municipality”=Barcelona, replace string per number in “floor”, convert some feature to numeric, combine some features (“</a:t>
            </a:r>
            <a:r>
              <a:rPr lang="en-GB" dirty="0" err="1"/>
              <a:t>propertyType</a:t>
            </a:r>
            <a:r>
              <a:rPr lang="en-GB" dirty="0"/>
              <a:t>” and “Typology”), create dummies (“district”)</a:t>
            </a:r>
          </a:p>
          <a:p>
            <a:pPr marL="171450" indent="-171450">
              <a:buFontTx/>
              <a:buChar char="-"/>
            </a:pPr>
            <a:r>
              <a:rPr lang="en-GB" dirty="0"/>
              <a:t>More specific data cleaning (remove outliers for instance) done just before applying the regression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8702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2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26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7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4EC007B-AD17-7449-9B4D-AB00CE0FB4F2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AF8BA-8F40-7B41-8605-0EE01F0D698E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BAC3970-69C5-AD4D-AD71-974630269B05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098D9A-4254-514E-9532-7E115E4D5DAA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5FC2531-B208-7D4E-BDD7-98B308680F2C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0CC7-7AFE-1142-8984-B62DA5626C6B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6C80-C859-8E45-B3DE-DB54F7A6E6BF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B8B9-FB0C-A84C-97F8-B5951A106BE3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0CBC6D-D6E8-2C46-B89F-A3F285E61539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7F57E-A9A6-274D-9951-4B1CBA755B52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B5D259C-2BF3-7B4D-B0E9-A932DC34196C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959F3-B0A5-104E-BEEF-59463216097C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A57-079C-434D-8540-D7498113EB5C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4CCD-81A5-4C45-AD96-E525AC4E4EAE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EDB3C-D3DF-7146-89E5-434B0AE532BB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C1A8-AC6C-EF4C-BFC2-E34ED90BB4D5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21EBE-E098-3B47-A560-1F363B65D9F2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144F8-D9B0-B847-804A-0605DB8305A8}" type="datetime1">
              <a:rPr lang="es-ES_tradnl" smtClean="0"/>
              <a:t>21/12/16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hyperlink" Target="http://idealista.com/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opendata.bcn.cat/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8" descr="Screen Shot 2016-12-21 at 12.07.55 PM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" t="610" r="843" b="-2"/>
          <a:stretch/>
        </p:blipFill>
        <p:spPr>
          <a:xfrm>
            <a:off x="5015470" y="585788"/>
            <a:ext cx="6490730" cy="2727001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 err="1"/>
              <a:t>RenTcoach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Get a quick estimate of your flat’s rental value</a:t>
            </a:r>
          </a:p>
        </p:txBody>
      </p:sp>
    </p:spTree>
    <p:extLst>
      <p:ext uri="{BB962C8B-B14F-4D97-AF65-F5344CB8AC3E}">
        <p14:creationId xmlns:p14="http://schemas.microsoft.com/office/powerpoint/2010/main" val="36500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dirty="0" err="1" smtClean="0"/>
              <a:t>Dummies</a:t>
            </a:r>
            <a:r>
              <a:rPr lang="es-ES_tradnl" dirty="0" smtClean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 smtClean="0"/>
              <a:t>categorical</a:t>
            </a:r>
            <a:r>
              <a:rPr lang="es-ES_tradnl" dirty="0" smtClean="0"/>
              <a:t> data (</a:t>
            </a:r>
            <a:r>
              <a:rPr lang="es-ES_tradnl" dirty="0" err="1"/>
              <a:t>typology</a:t>
            </a:r>
            <a:r>
              <a:rPr lang="es-ES_tradnl" dirty="0"/>
              <a:t> and </a:t>
            </a:r>
            <a:r>
              <a:rPr lang="es-ES_tradnl" dirty="0" err="1"/>
              <a:t>the</a:t>
            </a:r>
            <a:r>
              <a:rPr lang="es-ES_tradnl" dirty="0"/>
              <a:t> status of </a:t>
            </a:r>
            <a:r>
              <a:rPr lang="es-ES_tradnl" dirty="0" err="1"/>
              <a:t>the</a:t>
            </a:r>
            <a:r>
              <a:rPr lang="es-ES_tradnl" dirty="0"/>
              <a:t> flat</a:t>
            </a:r>
            <a:r>
              <a:rPr lang="es-ES_tradnl" dirty="0" smtClean="0"/>
              <a:t>)</a:t>
            </a:r>
          </a:p>
          <a:p>
            <a:pPr lvl="1">
              <a:buFont typeface="Arial" charset="0"/>
              <a:buChar char="•"/>
            </a:pPr>
            <a:r>
              <a:rPr lang="es-ES_tradnl" dirty="0" err="1"/>
              <a:t>Dummies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district</a:t>
            </a:r>
            <a:r>
              <a:rPr lang="es-ES_tradnl" dirty="0"/>
              <a:t>, status and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typology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Merge</a:t>
            </a:r>
            <a:r>
              <a:rPr lang="es-ES_tradnl" dirty="0"/>
              <a:t> </a:t>
            </a:r>
            <a:r>
              <a:rPr lang="es-ES_tradnl" dirty="0" err="1"/>
              <a:t>different</a:t>
            </a:r>
            <a:r>
              <a:rPr lang="es-ES_tradnl" dirty="0"/>
              <a:t> </a:t>
            </a:r>
            <a:r>
              <a:rPr lang="es-ES_tradnl" dirty="0" err="1"/>
              <a:t>typology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r>
              <a:rPr lang="es-ES_tradnl" dirty="0"/>
              <a:t>: </a:t>
            </a:r>
            <a:r>
              <a:rPr lang="es-ES_tradnl" dirty="0" err="1"/>
              <a:t>Typology</a:t>
            </a:r>
            <a:r>
              <a:rPr lang="es-ES_tradnl" dirty="0"/>
              <a:t> and </a:t>
            </a:r>
            <a:r>
              <a:rPr lang="es-ES_tradnl" dirty="0" err="1"/>
              <a:t>subtypology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Also</a:t>
            </a:r>
            <a:r>
              <a:rPr lang="es-ES_tradnl" dirty="0"/>
              <a:t> </a:t>
            </a:r>
            <a:r>
              <a:rPr lang="es-ES_tradnl" dirty="0" err="1"/>
              <a:t>dummies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Neighbourhood</a:t>
            </a:r>
            <a:r>
              <a:rPr lang="es-ES_tradnl" dirty="0"/>
              <a:t>. </a:t>
            </a:r>
            <a:r>
              <a:rPr lang="es-ES_tradnl" dirty="0" err="1"/>
              <a:t>But</a:t>
            </a:r>
            <a:r>
              <a:rPr lang="es-ES_tradnl" dirty="0"/>
              <a:t> </a:t>
            </a:r>
            <a:r>
              <a:rPr lang="es-ES_tradnl" dirty="0" err="1"/>
              <a:t>it</a:t>
            </a:r>
            <a:r>
              <a:rPr lang="es-ES_tradnl" dirty="0"/>
              <a:t> </a:t>
            </a:r>
            <a:r>
              <a:rPr lang="es-ES_tradnl" dirty="0" err="1"/>
              <a:t>supposed</a:t>
            </a:r>
            <a:r>
              <a:rPr lang="es-ES_tradnl" dirty="0"/>
              <a:t> no </a:t>
            </a:r>
            <a:r>
              <a:rPr lang="es-ES_tradnl" dirty="0" err="1"/>
              <a:t>improvement</a:t>
            </a:r>
            <a:r>
              <a:rPr lang="es-ES_tradnl" dirty="0"/>
              <a:t> in </a:t>
            </a:r>
            <a:r>
              <a:rPr lang="es-ES_tradnl" dirty="0" err="1"/>
              <a:t>accuracy</a:t>
            </a:r>
            <a:r>
              <a:rPr lang="es-ES_tradnl" dirty="0"/>
              <a:t>. </a:t>
            </a:r>
            <a:r>
              <a:rPr lang="es-ES_tradnl" dirty="0" err="1"/>
              <a:t>Too</a:t>
            </a:r>
            <a:r>
              <a:rPr lang="es-ES_tradnl" dirty="0"/>
              <a:t> </a:t>
            </a:r>
            <a:r>
              <a:rPr lang="es-ES_tradnl" dirty="0" err="1"/>
              <a:t>many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r>
              <a:rPr lang="es-ES_tradnl" dirty="0" smtClean="0"/>
              <a:t>.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33" y="5536246"/>
            <a:ext cx="11039079" cy="912680"/>
          </a:xfrm>
          <a:prstGeom prst="rect">
            <a:avLst/>
          </a:prstGeom>
        </p:spPr>
      </p:pic>
      <p:pic>
        <p:nvPicPr>
          <p:cNvPr id="7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47" y="4307305"/>
            <a:ext cx="11138906" cy="67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0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561" y="2453545"/>
            <a:ext cx="6942877" cy="35061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571790" cy="4024125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s-ES_tradnl" dirty="0" err="1"/>
              <a:t>Features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user</a:t>
            </a:r>
            <a:r>
              <a:rPr lang="es-ES_tradnl" dirty="0"/>
              <a:t> input</a:t>
            </a:r>
          </a:p>
          <a:p>
            <a:pPr lvl="1">
              <a:buFont typeface="Arial" charset="0"/>
              <a:buChar char="•"/>
            </a:pPr>
            <a:r>
              <a:rPr lang="es-ES_tradnl" dirty="0" err="1"/>
              <a:t>Latitude</a:t>
            </a:r>
            <a:r>
              <a:rPr lang="es-ES_tradnl" dirty="0"/>
              <a:t> and </a:t>
            </a:r>
            <a:r>
              <a:rPr lang="es-ES_tradnl" dirty="0" err="1"/>
              <a:t>longitude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adress</a:t>
            </a:r>
            <a:r>
              <a:rPr lang="es-ES_tradnl" dirty="0"/>
              <a:t> and postal </a:t>
            </a:r>
            <a:r>
              <a:rPr lang="es-ES_tradnl" dirty="0" err="1"/>
              <a:t>code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Geocode</a:t>
            </a:r>
            <a:r>
              <a:rPr lang="es-ES_tradnl" dirty="0"/>
              <a:t> </a:t>
            </a:r>
            <a:r>
              <a:rPr lang="es-ES_tradnl" dirty="0" err="1"/>
              <a:t>method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Geopy</a:t>
            </a:r>
            <a:r>
              <a:rPr lang="es-ES_tradnl" dirty="0"/>
              <a:t> </a:t>
            </a:r>
            <a:r>
              <a:rPr lang="es-ES_tradnl" dirty="0" err="1"/>
              <a:t>library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Most</a:t>
            </a:r>
            <a:r>
              <a:rPr lang="es-ES_tradnl" dirty="0"/>
              <a:t> </a:t>
            </a:r>
            <a:r>
              <a:rPr lang="es-ES_tradnl" dirty="0" err="1"/>
              <a:t>important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r>
              <a:rPr lang="es-ES_tradnl" dirty="0"/>
              <a:t> as </a:t>
            </a:r>
            <a:r>
              <a:rPr lang="es-ES_tradnl" dirty="0" err="1"/>
              <a:t>seen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feature</a:t>
            </a:r>
            <a:r>
              <a:rPr lang="es-ES_tradnl" dirty="0"/>
              <a:t> </a:t>
            </a:r>
            <a:r>
              <a:rPr lang="es-ES_tradnl" dirty="0" err="1"/>
              <a:t>importance</a:t>
            </a:r>
            <a:r>
              <a:rPr lang="es-ES_tradnl" dirty="0"/>
              <a:t> </a:t>
            </a:r>
            <a:r>
              <a:rPr lang="es-ES_tradnl" dirty="0" err="1"/>
              <a:t>analysis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Random</a:t>
            </a:r>
            <a:r>
              <a:rPr lang="es-ES_tradnl" dirty="0"/>
              <a:t> </a:t>
            </a:r>
            <a:r>
              <a:rPr lang="es-ES_tradnl" dirty="0" err="1"/>
              <a:t>forest</a:t>
            </a:r>
            <a:r>
              <a:rPr lang="es-ES_tradnl" dirty="0"/>
              <a:t> </a:t>
            </a:r>
            <a:r>
              <a:rPr lang="es-ES_tradnl" dirty="0" err="1"/>
              <a:t>perfectly</a:t>
            </a:r>
            <a:r>
              <a:rPr lang="es-ES_tradnl" dirty="0"/>
              <a:t> </a:t>
            </a:r>
            <a:r>
              <a:rPr lang="es-ES_tradnl" dirty="0" err="1"/>
              <a:t>deals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continuous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r>
              <a:rPr lang="es-ES_tradnl" dirty="0"/>
              <a:t>, </a:t>
            </a:r>
            <a:r>
              <a:rPr lang="es-ES_tradnl" dirty="0" err="1"/>
              <a:t>it</a:t>
            </a:r>
            <a:r>
              <a:rPr lang="es-ES_tradnl" dirty="0"/>
              <a:t> has </a:t>
            </a:r>
            <a:r>
              <a:rPr lang="es-ES_tradnl" dirty="0" err="1"/>
              <a:t>threshold</a:t>
            </a:r>
            <a:r>
              <a:rPr lang="es-ES_tradnl" dirty="0"/>
              <a:t> </a:t>
            </a:r>
            <a:r>
              <a:rPr lang="es-ES_tradnl" dirty="0" err="1"/>
              <a:t>value</a:t>
            </a:r>
            <a:r>
              <a:rPr lang="es-ES_tradnl" dirty="0"/>
              <a:t> in </a:t>
            </a:r>
            <a:r>
              <a:rPr lang="es-ES_tradnl" dirty="0" err="1"/>
              <a:t>each</a:t>
            </a:r>
            <a:r>
              <a:rPr lang="es-ES_tradnl" dirty="0"/>
              <a:t> </a:t>
            </a:r>
            <a:r>
              <a:rPr lang="es-ES_tradnl" dirty="0" err="1"/>
              <a:t>node</a:t>
            </a:r>
            <a:r>
              <a:rPr lang="es-ES_tradnl" dirty="0"/>
              <a:t> </a:t>
            </a:r>
            <a:r>
              <a:rPr lang="es-ES_tradnl" dirty="0" err="1"/>
              <a:t>over</a:t>
            </a:r>
            <a:r>
              <a:rPr lang="es-ES_tradnl" dirty="0"/>
              <a:t> </a:t>
            </a:r>
            <a:r>
              <a:rPr lang="es-ES_tradnl" dirty="0" err="1"/>
              <a:t>some</a:t>
            </a:r>
            <a:r>
              <a:rPr lang="es-ES_tradnl" dirty="0"/>
              <a:t> </a:t>
            </a:r>
            <a:r>
              <a:rPr lang="es-ES_tradnl" dirty="0" err="1"/>
              <a:t>chosen</a:t>
            </a:r>
            <a:r>
              <a:rPr lang="es-ES_tradnl" dirty="0"/>
              <a:t> </a:t>
            </a:r>
            <a:r>
              <a:rPr lang="es-ES_tradnl" dirty="0" err="1"/>
              <a:t>feature</a:t>
            </a:r>
            <a:r>
              <a:rPr lang="es-ES_tradnl" dirty="0"/>
              <a:t> at </a:t>
            </a:r>
            <a:r>
              <a:rPr lang="es-ES_tradnl" dirty="0" err="1"/>
              <a:t>this</a:t>
            </a:r>
            <a:r>
              <a:rPr lang="es-ES_tradnl" dirty="0"/>
              <a:t> </a:t>
            </a:r>
            <a:r>
              <a:rPr lang="es-ES_tradnl" dirty="0" err="1"/>
              <a:t>node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3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dirty="0" err="1"/>
              <a:t>NaNs</a:t>
            </a:r>
            <a:r>
              <a:rPr lang="es-ES_tradnl" dirty="0"/>
              <a:t> / </a:t>
            </a:r>
            <a:r>
              <a:rPr lang="es-ES_tradnl" dirty="0" err="1"/>
              <a:t>missing</a:t>
            </a:r>
            <a:r>
              <a:rPr lang="es-ES_tradnl" dirty="0"/>
              <a:t> data</a:t>
            </a:r>
          </a:p>
          <a:p>
            <a:pPr>
              <a:buFont typeface="Arial" charset="0"/>
              <a:buChar char="•"/>
            </a:pPr>
            <a:endParaRPr lang="es-ES_tradnl" dirty="0" smtClean="0"/>
          </a:p>
          <a:p>
            <a:pPr>
              <a:buFont typeface="Arial" charset="0"/>
              <a:buChar char="•"/>
            </a:pPr>
            <a:r>
              <a:rPr lang="es-ES_tradnl" dirty="0" smtClean="0"/>
              <a:t>Extra </a:t>
            </a:r>
            <a:r>
              <a:rPr lang="es-ES_tradnl" dirty="0" err="1" smtClean="0"/>
              <a:t>features</a:t>
            </a:r>
            <a:endParaRPr lang="es-ES_tradnl" dirty="0" smtClean="0"/>
          </a:p>
          <a:p>
            <a:pPr lvl="1">
              <a:buFont typeface="Arial" charset="0"/>
              <a:buChar char="•"/>
            </a:pPr>
            <a:r>
              <a:rPr lang="es-ES_tradnl" dirty="0" err="1" smtClean="0"/>
              <a:t>Statistics</a:t>
            </a:r>
            <a:r>
              <a:rPr lang="es-ES_tradnl" dirty="0" smtClean="0"/>
              <a:t> </a:t>
            </a:r>
            <a:r>
              <a:rPr lang="es-ES_tradnl" dirty="0" err="1"/>
              <a:t>on</a:t>
            </a:r>
            <a:r>
              <a:rPr lang="es-ES_tradnl" dirty="0"/>
              <a:t> </a:t>
            </a:r>
            <a:r>
              <a:rPr lang="es-ES_tradnl" dirty="0" err="1"/>
              <a:t>price</a:t>
            </a:r>
            <a:r>
              <a:rPr lang="es-ES_tradnl" dirty="0"/>
              <a:t> </a:t>
            </a:r>
            <a:r>
              <a:rPr lang="es-ES_tradnl" dirty="0" err="1"/>
              <a:t>by</a:t>
            </a:r>
            <a:r>
              <a:rPr lang="es-ES_tradnl" dirty="0"/>
              <a:t> </a:t>
            </a:r>
            <a:r>
              <a:rPr lang="es-ES_tradnl" dirty="0" err="1"/>
              <a:t>area</a:t>
            </a:r>
            <a:r>
              <a:rPr lang="es-ES_tradnl" dirty="0"/>
              <a:t> </a:t>
            </a:r>
            <a:r>
              <a:rPr lang="es-ES_tradnl" dirty="0" err="1" smtClean="0"/>
              <a:t>added</a:t>
            </a:r>
            <a:endParaRPr lang="es-ES_tradnl" dirty="0" smtClean="0"/>
          </a:p>
          <a:p>
            <a:pPr lvl="1">
              <a:buFont typeface="Arial" charset="0"/>
              <a:buChar char="•"/>
            </a:pPr>
            <a:r>
              <a:rPr lang="es-ES_tradnl" dirty="0" smtClean="0"/>
              <a:t>CSV </a:t>
            </a:r>
            <a:r>
              <a:rPr lang="es-ES_tradnl" dirty="0" err="1"/>
              <a:t>where</a:t>
            </a:r>
            <a:r>
              <a:rPr lang="es-ES_tradnl" dirty="0"/>
              <a:t> </a:t>
            </a:r>
            <a:r>
              <a:rPr lang="es-ES_tradnl" dirty="0" err="1" smtClean="0"/>
              <a:t>from</a:t>
            </a:r>
            <a:r>
              <a:rPr lang="es-ES_tradn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16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Comparison criteria: best </a:t>
            </a:r>
            <a:r>
              <a:rPr lang="en-US" dirty="0"/>
              <a:t>mean absolute error result on the test set obtained via </a:t>
            </a:r>
            <a:r>
              <a:rPr lang="en-US" dirty="0" err="1"/>
              <a:t>Gridsearch</a:t>
            </a:r>
            <a:r>
              <a:rPr lang="en-US" dirty="0"/>
              <a:t> (and trying </a:t>
            </a:r>
            <a:r>
              <a:rPr lang="en-US" dirty="0" smtClean="0"/>
              <a:t>different </a:t>
            </a:r>
            <a:r>
              <a:rPr lang="en-US" dirty="0"/>
              <a:t>complexities of the model for *):</a:t>
            </a:r>
          </a:p>
          <a:p>
            <a:pPr lvl="1" fontAlgn="base"/>
            <a:r>
              <a:rPr lang="en-US" dirty="0"/>
              <a:t>Linear </a:t>
            </a:r>
            <a:r>
              <a:rPr lang="en-US" dirty="0" err="1"/>
              <a:t>Regressor</a:t>
            </a:r>
            <a:r>
              <a:rPr lang="en-US" dirty="0"/>
              <a:t> *</a:t>
            </a:r>
          </a:p>
          <a:p>
            <a:pPr lvl="1" fontAlgn="base"/>
            <a:r>
              <a:rPr lang="en-US" dirty="0"/>
              <a:t>Ridge </a:t>
            </a:r>
            <a:r>
              <a:rPr lang="en-US" dirty="0" err="1"/>
              <a:t>Regressor</a:t>
            </a:r>
            <a:r>
              <a:rPr lang="en-US" dirty="0"/>
              <a:t>  *</a:t>
            </a:r>
          </a:p>
          <a:p>
            <a:pPr lvl="1" fontAlgn="base"/>
            <a:r>
              <a:rPr lang="en-US" dirty="0"/>
              <a:t>Gradient Boosting </a:t>
            </a:r>
            <a:r>
              <a:rPr lang="en-US" dirty="0" err="1"/>
              <a:t>Regressor</a:t>
            </a:r>
            <a:endParaRPr lang="en-US" dirty="0"/>
          </a:p>
          <a:p>
            <a:pPr lvl="1" fontAlgn="base"/>
            <a:r>
              <a:rPr lang="en-US" b="1" dirty="0"/>
              <a:t>Random Forest </a:t>
            </a:r>
            <a:r>
              <a:rPr lang="en-US" b="1" dirty="0" err="1"/>
              <a:t>Regressor</a:t>
            </a:r>
            <a:r>
              <a:rPr lang="en-US" b="1" dirty="0"/>
              <a:t>  </a:t>
            </a:r>
          </a:p>
          <a:p>
            <a:pPr lvl="1" fontAlgn="base"/>
            <a:r>
              <a:rPr lang="en-US" dirty="0"/>
              <a:t>Support Vector Machine </a:t>
            </a:r>
            <a:r>
              <a:rPr lang="en-US" dirty="0" err="1" smtClean="0"/>
              <a:t>Regressor</a:t>
            </a:r>
            <a:endParaRPr lang="en-US" dirty="0" smtClean="0"/>
          </a:p>
          <a:p>
            <a:pPr lvl="1" fontAlgn="base"/>
            <a:endParaRPr lang="en-US" dirty="0"/>
          </a:p>
          <a:p>
            <a:pPr lvl="1" fontAlgn="base"/>
            <a:r>
              <a:rPr lang="en-US" b="1" dirty="0" smtClean="0">
                <a:solidFill>
                  <a:srgbClr val="FF0000"/>
                </a:solidFill>
              </a:rPr>
              <a:t>IDEA: SHOW THE MEAN ABS ERR FOR EACH REGRESSOR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4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ro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30779" y="2194560"/>
            <a:ext cx="6388768" cy="425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953446" cy="4024125"/>
          </a:xfrm>
        </p:spPr>
        <p:txBody>
          <a:bodyPr>
            <a:normAutofit/>
          </a:bodyPr>
          <a:lstStyle/>
          <a:p>
            <a:r>
              <a:rPr lang="en-US" dirty="0"/>
              <a:t>Best parameters using </a:t>
            </a:r>
            <a:r>
              <a:rPr lang="en-US" dirty="0" err="1"/>
              <a:t>Gridsearch</a:t>
            </a:r>
            <a:r>
              <a:rPr lang="en-US" dirty="0"/>
              <a:t> and scoring the mean absolute error:</a:t>
            </a:r>
          </a:p>
          <a:p>
            <a:pPr lvl="1"/>
            <a:r>
              <a:rPr lang="en-US" dirty="0" err="1" smtClean="0"/>
              <a:t>n_estimators</a:t>
            </a:r>
            <a:r>
              <a:rPr lang="en-US" dirty="0" smtClean="0"/>
              <a:t>=</a:t>
            </a:r>
            <a:r>
              <a:rPr lang="en-US" dirty="0" smtClean="0">
                <a:solidFill>
                  <a:srgbClr val="FFFF00"/>
                </a:solidFill>
              </a:rPr>
              <a:t>200</a:t>
            </a:r>
            <a:endParaRPr lang="en-US" dirty="0"/>
          </a:p>
          <a:p>
            <a:pPr lvl="1"/>
            <a:r>
              <a:rPr lang="en-US" dirty="0" err="1" smtClean="0"/>
              <a:t>max_features</a:t>
            </a:r>
            <a:r>
              <a:rPr lang="en-US" dirty="0"/>
              <a:t>=</a:t>
            </a:r>
            <a:r>
              <a:rPr lang="en-US" dirty="0" smtClean="0">
                <a:solidFill>
                  <a:schemeClr val="accent4"/>
                </a:solidFill>
              </a:rPr>
              <a:t>'</a:t>
            </a:r>
            <a:r>
              <a:rPr lang="en-US" dirty="0" err="1" smtClean="0">
                <a:solidFill>
                  <a:schemeClr val="accent4"/>
                </a:solidFill>
              </a:rPr>
              <a:t>sqrt</a:t>
            </a:r>
            <a:r>
              <a:rPr lang="en-US" dirty="0" smtClean="0">
                <a:solidFill>
                  <a:schemeClr val="accent4"/>
                </a:solidFill>
              </a:rPr>
              <a:t>’</a:t>
            </a:r>
            <a:endParaRPr lang="en-US" dirty="0"/>
          </a:p>
          <a:p>
            <a:pPr lvl="1"/>
            <a:r>
              <a:rPr lang="en-US" dirty="0" smtClean="0"/>
              <a:t>bootstrap=</a:t>
            </a:r>
            <a:r>
              <a:rPr lang="en-US" dirty="0" smtClean="0">
                <a:solidFill>
                  <a:srgbClr val="FF0000"/>
                </a:solidFill>
              </a:rPr>
              <a:t>False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Mean absolute error using Cross validation using all features: 234.69€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7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Feature 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371975" cy="4024125"/>
          </a:xfrm>
        </p:spPr>
        <p:txBody>
          <a:bodyPr/>
          <a:lstStyle/>
          <a:p>
            <a:r>
              <a:rPr lang="en-US" dirty="0"/>
              <a:t>Best mean absolute error (</a:t>
            </a:r>
            <a:r>
              <a:rPr lang="en-US" dirty="0" smtClean="0"/>
              <a:t>223.57€) </a:t>
            </a:r>
            <a:r>
              <a:rPr lang="en-US" dirty="0"/>
              <a:t>is obtained for 7 features:</a:t>
            </a:r>
          </a:p>
          <a:p>
            <a:r>
              <a:rPr lang="en-US" dirty="0"/>
              <a:t>'rooms', 'bathrooms', 'size', '</a:t>
            </a:r>
            <a:r>
              <a:rPr lang="en-US" dirty="0" err="1"/>
              <a:t>floor','longitude','latitude</a:t>
            </a:r>
            <a:r>
              <a:rPr lang="en-US" dirty="0"/>
              <a:t>', </a:t>
            </a:r>
            <a:r>
              <a:rPr lang="en-US" dirty="0" smtClean="0"/>
              <a:t>'</a:t>
            </a:r>
            <a:r>
              <a:rPr lang="en-US" dirty="0" err="1" smtClean="0"/>
              <a:t>priceperarea</a:t>
            </a:r>
            <a:r>
              <a:rPr lang="en-US" dirty="0"/>
              <a:t>'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2052" name="Picture 4" descr="https://lh4.googleusercontent.com/Sjk_O1dFmbMcs0JDI6ddpbFmcTd38aQvynZ7EuFNerlYABZLliQwkx21MiLICuUMmsV4KwB9d-PDTlM7bzG98gSFPU0cbMAtlzKwJX7hi8O23oFjrIQs7Gi1ZsgTYXwNnXd4OjXvRP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194560"/>
            <a:ext cx="5715000" cy="3840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6922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75009" y="2194560"/>
            <a:ext cx="3069365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Top 7 </a:t>
            </a:r>
            <a:r>
              <a:rPr lang="en-US" dirty="0" smtClean="0"/>
              <a:t>features</a:t>
            </a:r>
          </a:p>
          <a:p>
            <a:pPr marL="0" indent="0">
              <a:buNone/>
            </a:pPr>
            <a:r>
              <a:rPr lang="en-US" dirty="0" smtClean="0"/>
              <a:t>(85% of total weight):</a:t>
            </a:r>
            <a:endParaRPr lang="en-US" dirty="0"/>
          </a:p>
          <a:p>
            <a:pPr fontAlgn="base"/>
            <a:r>
              <a:rPr lang="en-US" dirty="0"/>
              <a:t>size</a:t>
            </a:r>
          </a:p>
          <a:p>
            <a:pPr fontAlgn="base"/>
            <a:r>
              <a:rPr lang="en-US" dirty="0"/>
              <a:t>latitude</a:t>
            </a:r>
          </a:p>
          <a:p>
            <a:pPr fontAlgn="base"/>
            <a:r>
              <a:rPr lang="en-US" dirty="0"/>
              <a:t>bathrooms</a:t>
            </a:r>
          </a:p>
          <a:p>
            <a:pPr fontAlgn="base"/>
            <a:r>
              <a:rPr lang="en-US" dirty="0"/>
              <a:t>longitude</a:t>
            </a:r>
          </a:p>
          <a:p>
            <a:pPr fontAlgn="base"/>
            <a:r>
              <a:rPr lang="en-US" dirty="0" err="1" smtClean="0"/>
              <a:t>priceperarea</a:t>
            </a:r>
            <a:endParaRPr lang="en-US" dirty="0"/>
          </a:p>
          <a:p>
            <a:pPr fontAlgn="base"/>
            <a:r>
              <a:rPr lang="en-US" dirty="0"/>
              <a:t>rooms </a:t>
            </a:r>
          </a:p>
          <a:p>
            <a:pPr fontAlgn="base"/>
            <a:r>
              <a:rPr lang="en-US" dirty="0"/>
              <a:t>floor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1026" name="Picture 2" descr="eatureImportan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81" y="116220"/>
            <a:ext cx="8650719" cy="659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</a:rPr>
              <a:t>Features importance</a:t>
            </a:r>
            <a:endParaRPr lang="en-US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776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Imagen 8" descr="Screen Shot 2016-12-21 at 12.0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08" y="2186486"/>
            <a:ext cx="11410166" cy="438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8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 smtClean="0">
                <a:cs typeface="Open Sans"/>
              </a:rPr>
              <a:t>Phase 1: Development</a:t>
            </a:r>
            <a:endParaRPr lang="en-US" sz="2400" b="1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Open Sans"/>
              </a:rPr>
              <a:t>Finding the right </a:t>
            </a:r>
            <a:r>
              <a:rPr lang="en-US" sz="2400" dirty="0" smtClean="0">
                <a:cs typeface="Open Sans"/>
              </a:rPr>
              <a:t>host</a:t>
            </a:r>
            <a:endParaRPr lang="en-U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Open Sans"/>
              </a:rPr>
              <a:t>Python Notebooks vs App Environment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>
                <a:cs typeface="Open Sans"/>
              </a:rPr>
              <a:t>Containers</a:t>
            </a:r>
            <a:endParaRPr lang="en-U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>
                <a:cs typeface="Open Sans"/>
              </a:rPr>
              <a:t>Frameworks</a:t>
            </a:r>
            <a:endParaRPr lang="en-U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Open Sans"/>
              </a:rPr>
              <a:t>Integration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cs typeface="Open Sans"/>
              </a:rPr>
              <a:t>Building a MVP (Minimum Viable Product</a:t>
            </a:r>
            <a:r>
              <a:rPr lang="en-US" sz="2400" dirty="0" smtClean="0">
                <a:cs typeface="Open Sans"/>
              </a:rPr>
              <a:t>)</a:t>
            </a:r>
            <a:endParaRPr lang="en-US" sz="24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400" b="1" dirty="0" err="1" smtClean="0">
                <a:cs typeface="Open Sans"/>
              </a:rPr>
              <a:t>Phase</a:t>
            </a:r>
            <a:r>
              <a:rPr lang="es-ES" sz="2400" b="1" dirty="0" smtClean="0">
                <a:cs typeface="Open Sans"/>
              </a:rPr>
              <a:t> 2: </a:t>
            </a:r>
            <a:r>
              <a:rPr lang="es-ES" sz="2400" b="1" dirty="0" err="1">
                <a:cs typeface="Open Sans"/>
              </a:rPr>
              <a:t>Staging</a:t>
            </a:r>
            <a:endParaRPr lang="es-ES" sz="2400" b="1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Installing</a:t>
            </a:r>
            <a:r>
              <a:rPr lang="es-ES" sz="2400" dirty="0">
                <a:cs typeface="Open Sans"/>
              </a:rPr>
              <a:t> Django</a:t>
            </a: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Creating</a:t>
            </a:r>
            <a:r>
              <a:rPr lang="es-ES" sz="2400" dirty="0">
                <a:cs typeface="Open Sans"/>
              </a:rPr>
              <a:t> </a:t>
            </a:r>
            <a:r>
              <a:rPr lang="es-ES" sz="2400" dirty="0" err="1">
                <a:cs typeface="Open Sans"/>
              </a:rPr>
              <a:t>Models</a:t>
            </a:r>
            <a:endParaRPr lang="es-E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>
                <a:cs typeface="Open Sans"/>
              </a:rPr>
              <a:t>Set up web </a:t>
            </a:r>
            <a:r>
              <a:rPr lang="es-ES" sz="2400" dirty="0" err="1">
                <a:cs typeface="Open Sans"/>
              </a:rPr>
              <a:t>containers</a:t>
            </a:r>
            <a:r>
              <a:rPr lang="es-ES" sz="2400" dirty="0">
                <a:cs typeface="Open Sans"/>
              </a:rPr>
              <a:t>/</a:t>
            </a:r>
            <a:r>
              <a:rPr lang="es-ES" sz="2400" dirty="0" err="1">
                <a:cs typeface="Open Sans"/>
              </a:rPr>
              <a:t>frameworks</a:t>
            </a:r>
            <a:r>
              <a:rPr lang="es-ES" sz="2400" dirty="0">
                <a:cs typeface="Open Sans"/>
              </a:rPr>
              <a:t>.</a:t>
            </a: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Deploying</a:t>
            </a:r>
            <a:endParaRPr lang="es-E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Testing</a:t>
            </a:r>
            <a:endParaRPr lang="es-E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Debugging</a:t>
            </a:r>
            <a:endParaRPr lang="es-ES" sz="24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481945" cy="4024125"/>
          </a:xfrm>
        </p:spPr>
        <p:txBody>
          <a:bodyPr/>
          <a:lstStyle/>
          <a:p>
            <a:r>
              <a:rPr lang="en-US" dirty="0" smtClean="0"/>
              <a:t>Wonder </a:t>
            </a:r>
            <a:r>
              <a:rPr lang="en-US" dirty="0" smtClean="0"/>
              <a:t>what rent you could claim based on most relevant </a:t>
            </a:r>
            <a:r>
              <a:rPr lang="en-US" dirty="0" smtClean="0"/>
              <a:t>features</a:t>
            </a:r>
          </a:p>
          <a:p>
            <a:endParaRPr lang="en-US" dirty="0"/>
          </a:p>
          <a:p>
            <a:r>
              <a:rPr lang="en-US" dirty="0" smtClean="0"/>
              <a:t>Target</a:t>
            </a:r>
          </a:p>
          <a:p>
            <a:pPr lvl="1"/>
            <a:r>
              <a:rPr lang="en-US" dirty="0" smtClean="0"/>
              <a:t>Particulars willing to deal with the renting by themselves</a:t>
            </a:r>
          </a:p>
          <a:p>
            <a:pPr lvl="1"/>
            <a:r>
              <a:rPr lang="en-US" dirty="0" smtClean="0"/>
              <a:t>Real estates willing to automate price estimations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82" y="2194560"/>
            <a:ext cx="6756400" cy="34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0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 smtClean="0">
                <a:cs typeface="Open Sans"/>
              </a:rPr>
              <a:t>Phase 3:</a:t>
            </a:r>
            <a:r>
              <a:rPr lang="es-ES" sz="2400" b="1" dirty="0" smtClean="0">
                <a:cs typeface="Open Sans"/>
              </a:rPr>
              <a:t> </a:t>
            </a:r>
            <a:r>
              <a:rPr lang="es-ES" sz="2400" b="1" dirty="0" err="1">
                <a:cs typeface="Open Sans"/>
              </a:rPr>
              <a:t>Production</a:t>
            </a:r>
            <a:endParaRPr lang="es-ES" sz="2400" b="1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Deployment</a:t>
            </a:r>
            <a:endParaRPr lang="es-ES" sz="2400" dirty="0">
              <a:cs typeface="Open Sans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400" dirty="0" err="1">
                <a:cs typeface="Open Sans"/>
              </a:rPr>
              <a:t>Launching</a:t>
            </a:r>
            <a:r>
              <a:rPr lang="es-ES" sz="2400" dirty="0">
                <a:cs typeface="Open Sans"/>
              </a:rPr>
              <a:t> </a:t>
            </a:r>
            <a:r>
              <a:rPr lang="es-ES" sz="2400" dirty="0" err="1">
                <a:cs typeface="Open Sans"/>
              </a:rPr>
              <a:t>our</a:t>
            </a:r>
            <a:r>
              <a:rPr lang="es-ES" sz="2400" dirty="0">
                <a:cs typeface="Open Sans"/>
              </a:rPr>
              <a:t> MVP</a:t>
            </a:r>
          </a:p>
          <a:p>
            <a:pPr marL="742950" lvl="1" indent="-285750">
              <a:buFont typeface="Arial"/>
              <a:buChar char="•"/>
            </a:pPr>
            <a:r>
              <a:rPr lang="es-ES" sz="2400" dirty="0">
                <a:cs typeface="Open Sans"/>
              </a:rPr>
              <a:t>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Imagen 4" descr="logo-rentcoac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54" b="40933"/>
          <a:stretch/>
        </p:blipFill>
        <p:spPr>
          <a:xfrm>
            <a:off x="2667000" y="4059382"/>
            <a:ext cx="6858000" cy="1249028"/>
          </a:xfrm>
          <a:prstGeom prst="rect">
            <a:avLst/>
          </a:prstGeom>
        </p:spPr>
      </p:pic>
      <p:sp>
        <p:nvSpPr>
          <p:cNvPr id="7" name="CuadroTexto 2"/>
          <p:cNvSpPr txBox="1"/>
          <p:nvPr/>
        </p:nvSpPr>
        <p:spPr>
          <a:xfrm>
            <a:off x="4868164" y="5445569"/>
            <a:ext cx="2455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latin typeface="Open Sans"/>
                <a:cs typeface="Open Sans"/>
              </a:rPr>
              <a:t>www.rentcoach.us</a:t>
            </a:r>
            <a:endParaRPr lang="es-ES" sz="24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ork presented on 22 Dec. 2016 as part of the Agile Data Science course of the Master FDS.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Team </a:t>
            </a:r>
            <a:r>
              <a:rPr lang="en-US" dirty="0" err="1" smtClean="0"/>
              <a:t>RentCoach</a:t>
            </a:r>
            <a:r>
              <a:rPr lang="en-US" dirty="0" smtClean="0"/>
              <a:t> members were:</a:t>
            </a:r>
          </a:p>
          <a:p>
            <a:pPr marL="457200" lvl="1" indent="0">
              <a:buNone/>
            </a:pPr>
            <a:r>
              <a:rPr lang="en-US" dirty="0" smtClean="0"/>
              <a:t>Alexandre </a:t>
            </a:r>
            <a:r>
              <a:rPr lang="en-US" dirty="0" err="1" smtClean="0"/>
              <a:t>Escolà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Erwan</a:t>
            </a:r>
            <a:r>
              <a:rPr lang="en-US" dirty="0" smtClean="0"/>
              <a:t> </a:t>
            </a:r>
            <a:r>
              <a:rPr lang="en-US" dirty="0" err="1" smtClean="0"/>
              <a:t>Guillotel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Florent</a:t>
            </a:r>
            <a:r>
              <a:rPr lang="en-US" dirty="0" smtClean="0"/>
              <a:t> </a:t>
            </a:r>
            <a:r>
              <a:rPr lang="en-US" dirty="0" err="1" smtClean="0"/>
              <a:t>Micand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Jaume</a:t>
            </a:r>
            <a:r>
              <a:rPr lang="en-US" dirty="0" smtClean="0"/>
              <a:t> </a:t>
            </a:r>
            <a:r>
              <a:rPr lang="en-US" dirty="0" err="1" smtClean="0"/>
              <a:t>Puigbò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Manel</a:t>
            </a:r>
            <a:r>
              <a:rPr lang="en-US" dirty="0" smtClean="0"/>
              <a:t> </a:t>
            </a:r>
            <a:r>
              <a:rPr lang="en-US" dirty="0" err="1" smtClean="0"/>
              <a:t>Maragall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Samuel Sánchez</a:t>
            </a:r>
          </a:p>
          <a:p>
            <a:pPr marL="457200" lvl="1" indent="0">
              <a:buNone/>
            </a:pPr>
            <a:r>
              <a:rPr lang="en-US" dirty="0" err="1" smtClean="0"/>
              <a:t>Valentín</a:t>
            </a:r>
            <a:r>
              <a:rPr lang="en-US" dirty="0" smtClean="0"/>
              <a:t> </a:t>
            </a:r>
            <a:r>
              <a:rPr lang="en-US" dirty="0" err="1" smtClean="0"/>
              <a:t>Ramírez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Screen renting value of flats/houses announced on </a:t>
            </a:r>
            <a:r>
              <a:rPr lang="en-US" dirty="0" err="1" smtClean="0"/>
              <a:t>specialised</a:t>
            </a:r>
            <a:r>
              <a:rPr lang="en-US" dirty="0" smtClean="0"/>
              <a:t> websites</a:t>
            </a:r>
          </a:p>
          <a:p>
            <a:r>
              <a:rPr lang="en-US" dirty="0" smtClean="0"/>
              <a:t>Build estimator model using machine learning</a:t>
            </a:r>
          </a:p>
          <a:p>
            <a:r>
              <a:rPr lang="en-US" dirty="0" smtClean="0"/>
              <a:t>Embed the algorithms in a website with a nice GUI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i="1" dirty="0" err="1" smtClean="0"/>
              <a:t>Idealista</a:t>
            </a:r>
            <a:r>
              <a:rPr lang="en-US" dirty="0" err="1" smtClean="0"/>
              <a:t>’s</a:t>
            </a:r>
            <a:r>
              <a:rPr lang="en-US" dirty="0" smtClean="0"/>
              <a:t> API to obtain raw data</a:t>
            </a:r>
          </a:p>
          <a:p>
            <a:r>
              <a:rPr lang="en-US" dirty="0" smtClean="0"/>
              <a:t>Clean the data and define more relevant features</a:t>
            </a:r>
          </a:p>
          <a:p>
            <a:r>
              <a:rPr lang="en-US" dirty="0" smtClean="0"/>
              <a:t>Train several models and pick the best one</a:t>
            </a:r>
          </a:p>
          <a:p>
            <a:r>
              <a:rPr lang="en-US" dirty="0" smtClean="0"/>
              <a:t>Construct the model by carefully ranking the features</a:t>
            </a:r>
          </a:p>
          <a:p>
            <a:r>
              <a:rPr lang="en-US" dirty="0" smtClean="0"/>
              <a:t>Build a database</a:t>
            </a:r>
          </a:p>
          <a:p>
            <a:r>
              <a:rPr lang="en-US" dirty="0" smtClean="0"/>
              <a:t>Create a website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2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Source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5</a:t>
            </a:fld>
            <a:endParaRPr lang="it-IT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60" y="4075049"/>
            <a:ext cx="5152602" cy="24350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1959331" y="2848859"/>
            <a:ext cx="2194860" cy="783108"/>
            <a:chOff x="2024750" y="1970307"/>
            <a:chExt cx="2194860" cy="783108"/>
          </a:xfrm>
        </p:grpSpPr>
        <p:sp>
          <p:nvSpPr>
            <p:cNvPr id="6" name="CasellaDiTesto 5"/>
            <p:cNvSpPr txBox="1"/>
            <p:nvPr/>
          </p:nvSpPr>
          <p:spPr>
            <a:xfrm>
              <a:off x="2069966" y="1970307"/>
              <a:ext cx="21496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b="1" dirty="0"/>
                <a:t>Idealista API</a:t>
              </a:r>
              <a:endParaRPr lang="it-IT" sz="2400" dirty="0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2024750" y="2384083"/>
              <a:ext cx="20571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u="sng" dirty="0">
                  <a:hlinkClick r:id="rId4"/>
                </a:rPr>
                <a:t>http://idealista.com</a:t>
              </a:r>
              <a:endParaRPr lang="it-IT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59" y="4082915"/>
            <a:ext cx="5152602" cy="24193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7538498" y="2797949"/>
            <a:ext cx="2568028" cy="1107996"/>
            <a:chOff x="1679118" y="4666074"/>
            <a:chExt cx="2568028" cy="1107996"/>
          </a:xfrm>
        </p:grpSpPr>
        <p:sp>
          <p:nvSpPr>
            <p:cNvPr id="8" name="CasellaDiTesto 7"/>
            <p:cNvSpPr txBox="1"/>
            <p:nvPr/>
          </p:nvSpPr>
          <p:spPr>
            <a:xfrm>
              <a:off x="1828799" y="4666074"/>
              <a:ext cx="24183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b="1" dirty="0"/>
                <a:t>OpenDataBCN</a:t>
              </a:r>
              <a:endParaRPr lang="it-IT" sz="2400" dirty="0"/>
            </a:p>
          </p:txBody>
        </p:sp>
        <p:sp>
          <p:nvSpPr>
            <p:cNvPr id="11" name="Rettangolo 6"/>
            <p:cNvSpPr/>
            <p:nvPr/>
          </p:nvSpPr>
          <p:spPr>
            <a:xfrm>
              <a:off x="1679118" y="5127739"/>
              <a:ext cx="2449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dirty="0">
                  <a:hlinkClick r:id="rId6"/>
                </a:rPr>
                <a:t>http://opendata.bcn.cat</a:t>
              </a:r>
              <a:endParaRPr lang="it-IT" dirty="0"/>
            </a:p>
            <a:p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42655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ETL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6</a:t>
            </a:fld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879502" y="2421066"/>
            <a:ext cx="1367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Idealista</a:t>
            </a:r>
            <a:r>
              <a:rPr lang="en-GB" b="1" dirty="0"/>
              <a:t> API</a:t>
            </a:r>
            <a:endParaRPr lang="it-IT" b="1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1053467" y="2822457"/>
            <a:ext cx="3723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100 req/Mo=5000 flats/Mo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 req/s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Location centered req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2 credentials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99266" y="1387626"/>
            <a:ext cx="1582923" cy="1080000"/>
            <a:chOff x="10662062" y="1598062"/>
            <a:chExt cx="767878" cy="469554"/>
          </a:xfrm>
        </p:grpSpPr>
        <p:grpSp>
          <p:nvGrpSpPr>
            <p:cNvPr id="21" name="Group 20"/>
            <p:cNvGrpSpPr/>
            <p:nvPr/>
          </p:nvGrpSpPr>
          <p:grpSpPr>
            <a:xfrm>
              <a:off x="10662062" y="1598062"/>
              <a:ext cx="400545" cy="469554"/>
              <a:chOff x="1648220" y="2276872"/>
              <a:chExt cx="388557" cy="455501"/>
            </a:xfrm>
          </p:grpSpPr>
          <p:sp>
            <p:nvSpPr>
              <p:cNvPr id="25" name="Freeform 124"/>
              <p:cNvSpPr>
                <a:spLocks/>
              </p:cNvSpPr>
              <p:nvPr/>
            </p:nvSpPr>
            <p:spPr bwMode="auto">
              <a:xfrm>
                <a:off x="1648220" y="2321732"/>
                <a:ext cx="388557" cy="143552"/>
              </a:xfrm>
              <a:custGeom>
                <a:avLst/>
                <a:gdLst>
                  <a:gd name="T0" fmla="*/ 0 w 338"/>
                  <a:gd name="T1" fmla="*/ 0 h 125"/>
                  <a:gd name="T2" fmla="*/ 0 w 338"/>
                  <a:gd name="T3" fmla="*/ 87 h 125"/>
                  <a:gd name="T4" fmla="*/ 169 w 338"/>
                  <a:gd name="T5" fmla="*/ 125 h 125"/>
                  <a:gd name="T6" fmla="*/ 338 w 338"/>
                  <a:gd name="T7" fmla="*/ 87 h 125"/>
                  <a:gd name="T8" fmla="*/ 338 w 338"/>
                  <a:gd name="T9" fmla="*/ 0 h 125"/>
                  <a:gd name="T10" fmla="*/ 169 w 338"/>
                  <a:gd name="T11" fmla="*/ 35 h 125"/>
                  <a:gd name="T12" fmla="*/ 0 w 338"/>
                  <a:gd name="T13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5">
                    <a:moveTo>
                      <a:pt x="0" y="0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0" y="108"/>
                      <a:pt x="76" y="125"/>
                      <a:pt x="169" y="125"/>
                    </a:cubicBezTo>
                    <a:cubicBezTo>
                      <a:pt x="263" y="125"/>
                      <a:pt x="338" y="108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169" y="35"/>
                      <a:pt x="169" y="35"/>
                      <a:pt x="169" y="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6" name="Freeform 125"/>
              <p:cNvSpPr>
                <a:spLocks noEditPoints="1"/>
              </p:cNvSpPr>
              <p:nvPr/>
            </p:nvSpPr>
            <p:spPr bwMode="auto">
              <a:xfrm>
                <a:off x="1648220" y="2276872"/>
                <a:ext cx="388557" cy="88340"/>
              </a:xfrm>
              <a:custGeom>
                <a:avLst/>
                <a:gdLst>
                  <a:gd name="T0" fmla="*/ 169 w 338"/>
                  <a:gd name="T1" fmla="*/ 0 h 77"/>
                  <a:gd name="T2" fmla="*/ 0 w 338"/>
                  <a:gd name="T3" fmla="*/ 39 h 77"/>
                  <a:gd name="T4" fmla="*/ 169 w 338"/>
                  <a:gd name="T5" fmla="*/ 77 h 77"/>
                  <a:gd name="T6" fmla="*/ 338 w 338"/>
                  <a:gd name="T7" fmla="*/ 39 h 77"/>
                  <a:gd name="T8" fmla="*/ 169 w 338"/>
                  <a:gd name="T9" fmla="*/ 0 h 77"/>
                  <a:gd name="T10" fmla="*/ 169 w 338"/>
                  <a:gd name="T11" fmla="*/ 62 h 77"/>
                  <a:gd name="T12" fmla="*/ 68 w 338"/>
                  <a:gd name="T13" fmla="*/ 39 h 77"/>
                  <a:gd name="T14" fmla="*/ 169 w 338"/>
                  <a:gd name="T15" fmla="*/ 15 h 77"/>
                  <a:gd name="T16" fmla="*/ 270 w 338"/>
                  <a:gd name="T17" fmla="*/ 39 h 77"/>
                  <a:gd name="T18" fmla="*/ 169 w 338"/>
                  <a:gd name="T19" fmla="*/ 6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8" h="77">
                    <a:moveTo>
                      <a:pt x="169" y="0"/>
                    </a:moveTo>
                    <a:cubicBezTo>
                      <a:pt x="76" y="0"/>
                      <a:pt x="0" y="17"/>
                      <a:pt x="0" y="39"/>
                    </a:cubicBezTo>
                    <a:cubicBezTo>
                      <a:pt x="0" y="60"/>
                      <a:pt x="76" y="77"/>
                      <a:pt x="169" y="77"/>
                    </a:cubicBezTo>
                    <a:cubicBezTo>
                      <a:pt x="263" y="77"/>
                      <a:pt x="338" y="60"/>
                      <a:pt x="338" y="39"/>
                    </a:cubicBezTo>
                    <a:cubicBezTo>
                      <a:pt x="338" y="17"/>
                      <a:pt x="263" y="0"/>
                      <a:pt x="169" y="0"/>
                    </a:cubicBezTo>
                    <a:close/>
                    <a:moveTo>
                      <a:pt x="169" y="62"/>
                    </a:moveTo>
                    <a:cubicBezTo>
                      <a:pt x="113" y="62"/>
                      <a:pt x="68" y="51"/>
                      <a:pt x="68" y="39"/>
                    </a:cubicBezTo>
                    <a:cubicBezTo>
                      <a:pt x="68" y="26"/>
                      <a:pt x="113" y="15"/>
                      <a:pt x="169" y="15"/>
                    </a:cubicBezTo>
                    <a:cubicBezTo>
                      <a:pt x="225" y="15"/>
                      <a:pt x="270" y="26"/>
                      <a:pt x="270" y="39"/>
                    </a:cubicBezTo>
                    <a:cubicBezTo>
                      <a:pt x="270" y="51"/>
                      <a:pt x="225" y="62"/>
                      <a:pt x="169" y="62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7" name="Freeform 126"/>
              <p:cNvSpPr>
                <a:spLocks/>
              </p:cNvSpPr>
              <p:nvPr/>
            </p:nvSpPr>
            <p:spPr bwMode="auto">
              <a:xfrm>
                <a:off x="1648220" y="245286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8" name="Freeform 127"/>
              <p:cNvSpPr>
                <a:spLocks/>
              </p:cNvSpPr>
              <p:nvPr/>
            </p:nvSpPr>
            <p:spPr bwMode="auto">
              <a:xfrm>
                <a:off x="1648220" y="258744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1082799" y="1689125"/>
              <a:ext cx="347141" cy="325804"/>
              <a:chOff x="3059909" y="4077767"/>
              <a:chExt cx="568325" cy="533394"/>
            </a:xfrm>
            <a:solidFill>
              <a:srgbClr val="FF8F1C"/>
            </a:solidFill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3059909" y="4077767"/>
                <a:ext cx="568325" cy="358775"/>
              </a:xfrm>
              <a:custGeom>
                <a:avLst/>
                <a:gdLst>
                  <a:gd name="T0" fmla="*/ 28 w 179"/>
                  <a:gd name="T1" fmla="*/ 60 h 113"/>
                  <a:gd name="T2" fmla="*/ 34 w 179"/>
                  <a:gd name="T3" fmla="*/ 53 h 113"/>
                  <a:gd name="T4" fmla="*/ 137 w 179"/>
                  <a:gd name="T5" fmla="*/ 53 h 113"/>
                  <a:gd name="T6" fmla="*/ 137 w 179"/>
                  <a:gd name="T7" fmla="*/ 72 h 113"/>
                  <a:gd name="T8" fmla="*/ 179 w 179"/>
                  <a:gd name="T9" fmla="*/ 36 h 113"/>
                  <a:gd name="T10" fmla="*/ 137 w 179"/>
                  <a:gd name="T11" fmla="*/ 0 h 113"/>
                  <a:gd name="T12" fmla="*/ 137 w 179"/>
                  <a:gd name="T13" fmla="*/ 21 h 113"/>
                  <a:gd name="T14" fmla="*/ 21 w 179"/>
                  <a:gd name="T15" fmla="*/ 21 h 113"/>
                  <a:gd name="T16" fmla="*/ 0 w 179"/>
                  <a:gd name="T17" fmla="*/ 40 h 113"/>
                  <a:gd name="T18" fmla="*/ 0 w 179"/>
                  <a:gd name="T19" fmla="*/ 113 h 113"/>
                  <a:gd name="T20" fmla="*/ 28 w 179"/>
                  <a:gd name="T21" fmla="*/ 87 h 113"/>
                  <a:gd name="T22" fmla="*/ 28 w 179"/>
                  <a:gd name="T23" fmla="*/ 60 h 113"/>
                  <a:gd name="T24" fmla="*/ 28 w 179"/>
                  <a:gd name="T25" fmla="*/ 6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9" h="113">
                    <a:moveTo>
                      <a:pt x="28" y="60"/>
                    </a:moveTo>
                    <a:cubicBezTo>
                      <a:pt x="28" y="60"/>
                      <a:pt x="27" y="53"/>
                      <a:pt x="34" y="53"/>
                    </a:cubicBezTo>
                    <a:cubicBezTo>
                      <a:pt x="137" y="53"/>
                      <a:pt x="137" y="53"/>
                      <a:pt x="137" y="53"/>
                    </a:cubicBezTo>
                    <a:cubicBezTo>
                      <a:pt x="137" y="72"/>
                      <a:pt x="137" y="72"/>
                      <a:pt x="137" y="72"/>
                    </a:cubicBezTo>
                    <a:cubicBezTo>
                      <a:pt x="179" y="36"/>
                      <a:pt x="179" y="36"/>
                      <a:pt x="179" y="36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1"/>
                      <a:pt x="137" y="21"/>
                      <a:pt x="137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0" y="19"/>
                      <a:pt x="0" y="4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8" y="60"/>
                      <a:pt x="28" y="60"/>
                      <a:pt x="28" y="60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3059909" y="4268261"/>
                <a:ext cx="539750" cy="342900"/>
              </a:xfrm>
              <a:custGeom>
                <a:avLst/>
                <a:gdLst>
                  <a:gd name="T0" fmla="*/ 144 w 170"/>
                  <a:gd name="T1" fmla="*/ 48 h 108"/>
                  <a:gd name="T2" fmla="*/ 139 w 170"/>
                  <a:gd name="T3" fmla="*/ 55 h 108"/>
                  <a:gd name="T4" fmla="*/ 35 w 170"/>
                  <a:gd name="T5" fmla="*/ 55 h 108"/>
                  <a:gd name="T6" fmla="*/ 35 w 170"/>
                  <a:gd name="T7" fmla="*/ 36 h 108"/>
                  <a:gd name="T8" fmla="*/ 0 w 170"/>
                  <a:gd name="T9" fmla="*/ 71 h 108"/>
                  <a:gd name="T10" fmla="*/ 34 w 170"/>
                  <a:gd name="T11" fmla="*/ 108 h 108"/>
                  <a:gd name="T12" fmla="*/ 35 w 170"/>
                  <a:gd name="T13" fmla="*/ 87 h 108"/>
                  <a:gd name="T14" fmla="*/ 150 w 170"/>
                  <a:gd name="T15" fmla="*/ 87 h 108"/>
                  <a:gd name="T16" fmla="*/ 170 w 170"/>
                  <a:gd name="T17" fmla="*/ 68 h 108"/>
                  <a:gd name="T18" fmla="*/ 170 w 170"/>
                  <a:gd name="T19" fmla="*/ 0 h 108"/>
                  <a:gd name="T20" fmla="*/ 144 w 170"/>
                  <a:gd name="T21" fmla="*/ 22 h 108"/>
                  <a:gd name="T22" fmla="*/ 144 w 170"/>
                  <a:gd name="T23" fmla="*/ 48 h 108"/>
                  <a:gd name="T24" fmla="*/ 144 w 170"/>
                  <a:gd name="T25" fmla="*/ 4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8">
                    <a:moveTo>
                      <a:pt x="144" y="48"/>
                    </a:moveTo>
                    <a:cubicBezTo>
                      <a:pt x="144" y="48"/>
                      <a:pt x="144" y="55"/>
                      <a:pt x="139" y="55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34" y="108"/>
                      <a:pt x="34" y="108"/>
                      <a:pt x="34" y="108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150" y="87"/>
                      <a:pt x="150" y="87"/>
                      <a:pt x="150" y="87"/>
                    </a:cubicBezTo>
                    <a:cubicBezTo>
                      <a:pt x="150" y="87"/>
                      <a:pt x="170" y="87"/>
                      <a:pt x="170" y="68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44" y="22"/>
                      <a:pt x="144" y="22"/>
                      <a:pt x="144" y="22"/>
                    </a:cubicBezTo>
                    <a:cubicBezTo>
                      <a:pt x="144" y="48"/>
                      <a:pt x="144" y="48"/>
                      <a:pt x="144" y="48"/>
                    </a:cubicBezTo>
                    <a:cubicBezTo>
                      <a:pt x="144" y="48"/>
                      <a:pt x="144" y="48"/>
                      <a:pt x="144" y="48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1099262" y="4225197"/>
            <a:ext cx="830235" cy="1080000"/>
            <a:chOff x="1067314" y="4259975"/>
            <a:chExt cx="830235" cy="1175625"/>
          </a:xfrm>
        </p:grpSpPr>
        <p:sp>
          <p:nvSpPr>
            <p:cNvPr id="38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3" name="CasellaDiTesto 7"/>
          <p:cNvSpPr txBox="1"/>
          <p:nvPr/>
        </p:nvSpPr>
        <p:spPr>
          <a:xfrm>
            <a:off x="3174539" y="1579465"/>
            <a:ext cx="85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JSON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4511665" y="1491651"/>
            <a:ext cx="830235" cy="1080000"/>
            <a:chOff x="1067314" y="4259975"/>
            <a:chExt cx="830235" cy="1175625"/>
          </a:xfrm>
        </p:grpSpPr>
        <p:sp>
          <p:nvSpPr>
            <p:cNvPr id="47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9" name="Rettangolo 6"/>
          <p:cNvSpPr/>
          <p:nvPr/>
        </p:nvSpPr>
        <p:spPr>
          <a:xfrm>
            <a:off x="838200" y="5322942"/>
            <a:ext cx="1555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OpenDataBCN</a:t>
            </a:r>
            <a:endParaRPr lang="it-IT" b="1" dirty="0"/>
          </a:p>
        </p:txBody>
      </p:sp>
      <p:sp>
        <p:nvSpPr>
          <p:cNvPr id="50" name="Rectangle 49"/>
          <p:cNvSpPr/>
          <p:nvPr/>
        </p:nvSpPr>
        <p:spPr>
          <a:xfrm>
            <a:off x="1226220" y="5710019"/>
            <a:ext cx="27412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Average price per neighborhood</a:t>
            </a:r>
          </a:p>
        </p:txBody>
      </p:sp>
      <p:cxnSp>
        <p:nvCxnSpPr>
          <p:cNvPr id="52" name="Connector: Elbow 51"/>
          <p:cNvCxnSpPr>
            <a:cxnSpLocks/>
          </p:cNvCxnSpPr>
          <p:nvPr/>
        </p:nvCxnSpPr>
        <p:spPr>
          <a:xfrm>
            <a:off x="5633978" y="1998784"/>
            <a:ext cx="1242879" cy="1221459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/>
          </p:cNvCxnSpPr>
          <p:nvPr/>
        </p:nvCxnSpPr>
        <p:spPr>
          <a:xfrm>
            <a:off x="2853973" y="1981223"/>
            <a:ext cx="1440000" cy="14288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</p:cNvCxnSpPr>
          <p:nvPr/>
        </p:nvCxnSpPr>
        <p:spPr>
          <a:xfrm flipV="1">
            <a:off x="2723425" y="3503083"/>
            <a:ext cx="4147083" cy="1393363"/>
          </a:xfrm>
          <a:prstGeom prst="bentConnector3">
            <a:avLst>
              <a:gd name="adj1" fmla="val 85141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CasellaDiTesto 7"/>
          <p:cNvSpPr txBox="1"/>
          <p:nvPr/>
        </p:nvSpPr>
        <p:spPr>
          <a:xfrm>
            <a:off x="5939917" y="1663059"/>
            <a:ext cx="218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Preliminary Data </a:t>
            </a:r>
            <a:r>
              <a:rPr lang="it-IT" dirty="0"/>
              <a:t>Cleaning</a:t>
            </a:r>
          </a:p>
        </p:txBody>
      </p:sp>
      <p:sp>
        <p:nvSpPr>
          <p:cNvPr id="63" name="CasellaDiTesto 7"/>
          <p:cNvSpPr txBox="1"/>
          <p:nvPr/>
        </p:nvSpPr>
        <p:spPr>
          <a:xfrm>
            <a:off x="5939917" y="4908286"/>
            <a:ext cx="2097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Merging this feature with the properties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7094549" y="2831835"/>
            <a:ext cx="830235" cy="1080000"/>
            <a:chOff x="1067314" y="4259975"/>
            <a:chExt cx="830235" cy="1175625"/>
          </a:xfrm>
        </p:grpSpPr>
        <p:sp>
          <p:nvSpPr>
            <p:cNvPr id="71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9850804" y="2727107"/>
            <a:ext cx="825693" cy="1080000"/>
            <a:chOff x="1648220" y="2276872"/>
            <a:chExt cx="388557" cy="455501"/>
          </a:xfrm>
        </p:grpSpPr>
        <p:sp>
          <p:nvSpPr>
            <p:cNvPr id="78" name="Freeform 124"/>
            <p:cNvSpPr>
              <a:spLocks/>
            </p:cNvSpPr>
            <p:nvPr/>
          </p:nvSpPr>
          <p:spPr bwMode="auto">
            <a:xfrm>
              <a:off x="1648220" y="2321732"/>
              <a:ext cx="388557" cy="143552"/>
            </a:xfrm>
            <a:custGeom>
              <a:avLst/>
              <a:gdLst>
                <a:gd name="T0" fmla="*/ 0 w 338"/>
                <a:gd name="T1" fmla="*/ 0 h 125"/>
                <a:gd name="T2" fmla="*/ 0 w 338"/>
                <a:gd name="T3" fmla="*/ 87 h 125"/>
                <a:gd name="T4" fmla="*/ 169 w 338"/>
                <a:gd name="T5" fmla="*/ 125 h 125"/>
                <a:gd name="T6" fmla="*/ 338 w 338"/>
                <a:gd name="T7" fmla="*/ 87 h 125"/>
                <a:gd name="T8" fmla="*/ 338 w 338"/>
                <a:gd name="T9" fmla="*/ 0 h 125"/>
                <a:gd name="T10" fmla="*/ 169 w 338"/>
                <a:gd name="T11" fmla="*/ 35 h 125"/>
                <a:gd name="T12" fmla="*/ 0 w 338"/>
                <a:gd name="T1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5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0" y="108"/>
                    <a:pt x="76" y="125"/>
                    <a:pt x="169" y="125"/>
                  </a:cubicBezTo>
                  <a:cubicBezTo>
                    <a:pt x="263" y="125"/>
                    <a:pt x="338" y="108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169" y="35"/>
                    <a:pt x="169" y="35"/>
                    <a:pt x="169" y="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9" name="Freeform 125"/>
            <p:cNvSpPr>
              <a:spLocks noEditPoints="1"/>
            </p:cNvSpPr>
            <p:nvPr/>
          </p:nvSpPr>
          <p:spPr bwMode="auto">
            <a:xfrm>
              <a:off x="1648220" y="2276872"/>
              <a:ext cx="388557" cy="88340"/>
            </a:xfrm>
            <a:custGeom>
              <a:avLst/>
              <a:gdLst>
                <a:gd name="T0" fmla="*/ 169 w 338"/>
                <a:gd name="T1" fmla="*/ 0 h 77"/>
                <a:gd name="T2" fmla="*/ 0 w 338"/>
                <a:gd name="T3" fmla="*/ 39 h 77"/>
                <a:gd name="T4" fmla="*/ 169 w 338"/>
                <a:gd name="T5" fmla="*/ 77 h 77"/>
                <a:gd name="T6" fmla="*/ 338 w 338"/>
                <a:gd name="T7" fmla="*/ 39 h 77"/>
                <a:gd name="T8" fmla="*/ 169 w 338"/>
                <a:gd name="T9" fmla="*/ 0 h 77"/>
                <a:gd name="T10" fmla="*/ 169 w 338"/>
                <a:gd name="T11" fmla="*/ 62 h 77"/>
                <a:gd name="T12" fmla="*/ 68 w 338"/>
                <a:gd name="T13" fmla="*/ 39 h 77"/>
                <a:gd name="T14" fmla="*/ 169 w 338"/>
                <a:gd name="T15" fmla="*/ 15 h 77"/>
                <a:gd name="T16" fmla="*/ 270 w 338"/>
                <a:gd name="T17" fmla="*/ 39 h 77"/>
                <a:gd name="T18" fmla="*/ 169 w 338"/>
                <a:gd name="T19" fmla="*/ 6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77">
                  <a:moveTo>
                    <a:pt x="169" y="0"/>
                  </a:moveTo>
                  <a:cubicBezTo>
                    <a:pt x="76" y="0"/>
                    <a:pt x="0" y="17"/>
                    <a:pt x="0" y="39"/>
                  </a:cubicBezTo>
                  <a:cubicBezTo>
                    <a:pt x="0" y="60"/>
                    <a:pt x="76" y="77"/>
                    <a:pt x="169" y="77"/>
                  </a:cubicBezTo>
                  <a:cubicBezTo>
                    <a:pt x="263" y="77"/>
                    <a:pt x="338" y="60"/>
                    <a:pt x="338" y="39"/>
                  </a:cubicBezTo>
                  <a:cubicBezTo>
                    <a:pt x="338" y="17"/>
                    <a:pt x="263" y="0"/>
                    <a:pt x="169" y="0"/>
                  </a:cubicBezTo>
                  <a:close/>
                  <a:moveTo>
                    <a:pt x="169" y="62"/>
                  </a:moveTo>
                  <a:cubicBezTo>
                    <a:pt x="113" y="62"/>
                    <a:pt x="68" y="51"/>
                    <a:pt x="68" y="39"/>
                  </a:cubicBezTo>
                  <a:cubicBezTo>
                    <a:pt x="68" y="26"/>
                    <a:pt x="113" y="15"/>
                    <a:pt x="169" y="15"/>
                  </a:cubicBezTo>
                  <a:cubicBezTo>
                    <a:pt x="225" y="15"/>
                    <a:pt x="270" y="26"/>
                    <a:pt x="270" y="39"/>
                  </a:cubicBezTo>
                  <a:cubicBezTo>
                    <a:pt x="270" y="51"/>
                    <a:pt x="225" y="62"/>
                    <a:pt x="169" y="62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0" name="Freeform 126"/>
            <p:cNvSpPr>
              <a:spLocks/>
            </p:cNvSpPr>
            <p:nvPr/>
          </p:nvSpPr>
          <p:spPr bwMode="auto">
            <a:xfrm>
              <a:off x="1648220" y="245286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1" name="Freeform 127"/>
            <p:cNvSpPr>
              <a:spLocks/>
            </p:cNvSpPr>
            <p:nvPr/>
          </p:nvSpPr>
          <p:spPr bwMode="auto">
            <a:xfrm>
              <a:off x="1648220" y="258744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</p:grpSp>
      <p:sp>
        <p:nvSpPr>
          <p:cNvPr id="82" name="Rettangolo 6"/>
          <p:cNvSpPr/>
          <p:nvPr/>
        </p:nvSpPr>
        <p:spPr>
          <a:xfrm>
            <a:off x="9675263" y="3796207"/>
            <a:ext cx="1228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Postgre</a:t>
            </a:r>
            <a:r>
              <a:rPr lang="en-GB" b="1" dirty="0"/>
              <a:t> DB</a:t>
            </a:r>
            <a:endParaRPr lang="it-IT" b="1" dirty="0"/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5" t="31501" r="4819" b="31229"/>
          <a:stretch/>
        </p:blipFill>
        <p:spPr>
          <a:xfrm>
            <a:off x="9635603" y="2219655"/>
            <a:ext cx="1256095" cy="392533"/>
          </a:xfrm>
          <a:prstGeom prst="rect">
            <a:avLst/>
          </a:prstGeom>
        </p:spPr>
      </p:pic>
      <p:cxnSp>
        <p:nvCxnSpPr>
          <p:cNvPr id="84" name="Straight Arrow Connector 83"/>
          <p:cNvCxnSpPr>
            <a:cxnSpLocks/>
          </p:cNvCxnSpPr>
          <p:nvPr/>
        </p:nvCxnSpPr>
        <p:spPr>
          <a:xfrm>
            <a:off x="8148825" y="3303108"/>
            <a:ext cx="1440000" cy="0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dirty="0" err="1"/>
              <a:t>Removal</a:t>
            </a:r>
            <a:r>
              <a:rPr lang="es-ES_tradnl" dirty="0"/>
              <a:t> of </a:t>
            </a:r>
            <a:r>
              <a:rPr lang="es-ES_tradnl" dirty="0" err="1"/>
              <a:t>useless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endParaRPr lang="es-ES_tradnl" dirty="0"/>
          </a:p>
          <a:p>
            <a:pPr>
              <a:buFont typeface="Arial" charset="0"/>
              <a:buChar char="•"/>
            </a:pPr>
            <a:r>
              <a:rPr lang="es-ES_tradnl" dirty="0" err="1"/>
              <a:t>NaNs</a:t>
            </a:r>
            <a:r>
              <a:rPr lang="es-ES_tradnl" dirty="0"/>
              <a:t> / </a:t>
            </a:r>
            <a:r>
              <a:rPr lang="es-ES_tradnl" dirty="0" err="1"/>
              <a:t>missing</a:t>
            </a:r>
            <a:r>
              <a:rPr lang="es-ES_tradnl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dirty="0" err="1"/>
              <a:t>Outlier</a:t>
            </a:r>
            <a:r>
              <a:rPr lang="es-ES_tradnl" dirty="0"/>
              <a:t> </a:t>
            </a:r>
            <a:r>
              <a:rPr lang="es-ES_tradnl" dirty="0" err="1"/>
              <a:t>removal</a:t>
            </a:r>
            <a:r>
              <a:rPr lang="es-ES_tradnl" dirty="0"/>
              <a:t>	</a:t>
            </a:r>
          </a:p>
          <a:p>
            <a:pPr>
              <a:buFont typeface="Arial" charset="0"/>
              <a:buChar char="•"/>
            </a:pPr>
            <a:r>
              <a:rPr lang="es-ES_tradnl" dirty="0" err="1"/>
              <a:t>Dummies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categorical</a:t>
            </a:r>
            <a:r>
              <a:rPr lang="es-ES_tradnl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dirty="0" err="1"/>
              <a:t>Features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user</a:t>
            </a:r>
            <a:r>
              <a:rPr lang="es-ES_tradnl" dirty="0"/>
              <a:t> input</a:t>
            </a:r>
          </a:p>
          <a:p>
            <a:pPr>
              <a:buFont typeface="Arial" charset="0"/>
              <a:buChar char="•"/>
            </a:pPr>
            <a:r>
              <a:rPr lang="es-ES_tradnl" dirty="0"/>
              <a:t>Extra </a:t>
            </a:r>
            <a:r>
              <a:rPr lang="es-ES_tradnl" dirty="0" err="1" smtClean="0"/>
              <a:t>features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3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dirty="0" err="1"/>
              <a:t>Removal</a:t>
            </a:r>
            <a:r>
              <a:rPr lang="es-ES_tradnl" dirty="0"/>
              <a:t> of </a:t>
            </a:r>
            <a:r>
              <a:rPr lang="es-ES_tradnl" dirty="0" err="1"/>
              <a:t>useless</a:t>
            </a:r>
            <a:r>
              <a:rPr lang="es-ES_tradnl" dirty="0"/>
              <a:t> </a:t>
            </a:r>
            <a:r>
              <a:rPr lang="es-ES_tradnl" dirty="0" err="1" smtClean="0"/>
              <a:t>features</a:t>
            </a:r>
            <a:endParaRPr lang="es-ES_tradnl" dirty="0" smtClean="0"/>
          </a:p>
          <a:p>
            <a:pPr lvl="1">
              <a:buFont typeface="Arial" charset="0"/>
              <a:buChar char="•"/>
            </a:pPr>
            <a:r>
              <a:rPr lang="es-ES_tradnl" dirty="0" err="1"/>
              <a:t>Preliminary</a:t>
            </a:r>
            <a:r>
              <a:rPr lang="es-ES_tradnl" dirty="0"/>
              <a:t> </a:t>
            </a:r>
            <a:r>
              <a:rPr lang="es-ES_tradnl" dirty="0" err="1"/>
              <a:t>feature</a:t>
            </a:r>
            <a:r>
              <a:rPr lang="es-ES_tradnl" dirty="0"/>
              <a:t> </a:t>
            </a:r>
            <a:r>
              <a:rPr lang="es-ES_tradnl" dirty="0" err="1"/>
              <a:t>selection</a:t>
            </a:r>
            <a:r>
              <a:rPr lang="es-ES_tradnl" dirty="0"/>
              <a:t> </a:t>
            </a:r>
            <a:r>
              <a:rPr lang="es-ES_tradnl" dirty="0" err="1"/>
              <a:t>from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data </a:t>
            </a:r>
            <a:r>
              <a:rPr lang="es-ES_tradnl" dirty="0" err="1"/>
              <a:t>provided</a:t>
            </a:r>
            <a:r>
              <a:rPr lang="es-ES_tradnl" dirty="0"/>
              <a:t> </a:t>
            </a:r>
            <a:r>
              <a:rPr lang="es-ES_tradnl" dirty="0" err="1"/>
              <a:t>by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idealista API</a:t>
            </a:r>
          </a:p>
          <a:p>
            <a:pPr lvl="1">
              <a:buFont typeface="Arial" charset="0"/>
              <a:buChar char="•"/>
            </a:pPr>
            <a:r>
              <a:rPr lang="es-ES_tradnl" dirty="0" err="1"/>
              <a:t>Useless</a:t>
            </a:r>
            <a:r>
              <a:rPr lang="es-ES_tradnl" dirty="0"/>
              <a:t> </a:t>
            </a:r>
            <a:r>
              <a:rPr lang="es-ES_tradnl" dirty="0" err="1"/>
              <a:t>features</a:t>
            </a:r>
            <a:r>
              <a:rPr lang="es-ES_tradnl" dirty="0"/>
              <a:t>: </a:t>
            </a:r>
            <a:r>
              <a:rPr lang="es-ES_tradnl" dirty="0" err="1"/>
              <a:t>Property</a:t>
            </a:r>
            <a:r>
              <a:rPr lang="es-ES_tradnl" dirty="0"/>
              <a:t> </a:t>
            </a:r>
            <a:r>
              <a:rPr lang="es-ES_tradnl" dirty="0" err="1"/>
              <a:t>code</a:t>
            </a:r>
            <a:r>
              <a:rPr lang="es-ES_tradnl" dirty="0"/>
              <a:t>, </a:t>
            </a:r>
            <a:r>
              <a:rPr lang="es-ES_tradnl" dirty="0" err="1"/>
              <a:t>numPhotos</a:t>
            </a:r>
            <a:r>
              <a:rPr lang="es-ES_tradnl" dirty="0"/>
              <a:t>, </a:t>
            </a:r>
            <a:r>
              <a:rPr lang="es-ES_tradnl" dirty="0" err="1"/>
              <a:t>url</a:t>
            </a:r>
            <a:r>
              <a:rPr lang="es-ES_tradnl" dirty="0"/>
              <a:t>, </a:t>
            </a:r>
            <a:r>
              <a:rPr lang="es-ES_tradnl" dirty="0" err="1" smtClean="0"/>
              <a:t>thumbnail</a:t>
            </a:r>
            <a:endParaRPr lang="es-ES_trad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7" y="3765907"/>
            <a:ext cx="12043566" cy="205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8"/>
          <a:stretch/>
        </p:blipFill>
        <p:spPr>
          <a:xfrm>
            <a:off x="5197642" y="2051208"/>
            <a:ext cx="6994358" cy="4806792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511842" cy="4024125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s-ES_tradnl" dirty="0" err="1"/>
              <a:t>Outlier</a:t>
            </a:r>
            <a:r>
              <a:rPr lang="es-ES_tradnl" dirty="0"/>
              <a:t> </a:t>
            </a:r>
            <a:r>
              <a:rPr lang="es-ES_tradnl" dirty="0" err="1"/>
              <a:t>removal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Mostly</a:t>
            </a:r>
            <a:r>
              <a:rPr lang="es-ES_tradnl" dirty="0"/>
              <a:t> </a:t>
            </a:r>
            <a:r>
              <a:rPr lang="es-ES_tradnl" dirty="0" err="1"/>
              <a:t>found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price</a:t>
            </a:r>
            <a:r>
              <a:rPr lang="es-ES_tradnl" dirty="0"/>
              <a:t> </a:t>
            </a:r>
            <a:r>
              <a:rPr lang="es-ES_tradnl" dirty="0" err="1"/>
              <a:t>feature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/>
              <a:t>Clear </a:t>
            </a:r>
            <a:r>
              <a:rPr lang="es-ES_tradnl" dirty="0" err="1"/>
              <a:t>negative</a:t>
            </a:r>
            <a:r>
              <a:rPr lang="es-ES_tradnl" dirty="0"/>
              <a:t> </a:t>
            </a:r>
            <a:r>
              <a:rPr lang="es-ES_tradnl" dirty="0" err="1"/>
              <a:t>effect</a:t>
            </a:r>
            <a:r>
              <a:rPr lang="es-ES_tradnl" dirty="0"/>
              <a:t> </a:t>
            </a:r>
            <a:r>
              <a:rPr lang="es-ES_tradnl" dirty="0" err="1"/>
              <a:t>on</a:t>
            </a:r>
            <a:r>
              <a:rPr lang="es-ES_tradnl" dirty="0"/>
              <a:t> </a:t>
            </a:r>
            <a:r>
              <a:rPr lang="es-ES_tradnl" dirty="0" err="1"/>
              <a:t>accuracy</a:t>
            </a:r>
            <a:endParaRPr lang="es-ES_tradnl" dirty="0"/>
          </a:p>
          <a:p>
            <a:pPr lvl="1">
              <a:buFont typeface="Arial" charset="0"/>
              <a:buChar char="•"/>
            </a:pPr>
            <a:r>
              <a:rPr lang="es-ES_tradnl" dirty="0" err="1"/>
              <a:t>Keep</a:t>
            </a:r>
            <a:r>
              <a:rPr lang="es-ES_tradnl" dirty="0"/>
              <a:t> data </a:t>
            </a:r>
            <a:r>
              <a:rPr lang="es-ES_tradnl" dirty="0" err="1"/>
              <a:t>between</a:t>
            </a:r>
            <a:r>
              <a:rPr lang="es-ES_tradnl" dirty="0"/>
              <a:t> percentiles 2.5 and </a:t>
            </a:r>
            <a:r>
              <a:rPr lang="es-ES_tradnl" dirty="0" smtClean="0"/>
              <a:t>89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0f2aa573-fd5c-4478-986b-b48b8a181002"/>
  <p:tag name="__PE_POLL_URL" val="True"/>
  <p:tag name="__PE_ORIG_SIZE" val="500"/>
</p:tagLst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</Template>
  <TotalTime>296</TotalTime>
  <Words>742</Words>
  <Application>Microsoft Macintosh PowerPoint</Application>
  <PresentationFormat>Widescreen</PresentationFormat>
  <Paragraphs>180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Century Gothic</vt:lpstr>
      <vt:lpstr>HurmeGeometricSans2 Light</vt:lpstr>
      <vt:lpstr>Open Sans</vt:lpstr>
      <vt:lpstr>Arial</vt:lpstr>
      <vt:lpstr>Vapor Trail</vt:lpstr>
      <vt:lpstr>RenTcoach</vt:lpstr>
      <vt:lpstr>The context</vt:lpstr>
      <vt:lpstr>The idea</vt:lpstr>
      <vt:lpstr>Our plan</vt:lpstr>
      <vt:lpstr>Data Source</vt:lpstr>
      <vt:lpstr>Data ETL</vt:lpstr>
      <vt:lpstr>Data cleaning</vt:lpstr>
      <vt:lpstr>Data cleaning</vt:lpstr>
      <vt:lpstr>Data cleaning</vt:lpstr>
      <vt:lpstr>Data cleaning</vt:lpstr>
      <vt:lpstr>Data cleaning</vt:lpstr>
      <vt:lpstr>Data cleaning</vt:lpstr>
      <vt:lpstr>Model selection</vt:lpstr>
      <vt:lpstr>Random forest regressor</vt:lpstr>
      <vt:lpstr>Recursive Feature Election</vt:lpstr>
      <vt:lpstr>Features importance</vt:lpstr>
      <vt:lpstr>Staging and Production Environments using Django</vt:lpstr>
      <vt:lpstr>Staging and Production Environments using Django</vt:lpstr>
      <vt:lpstr>Staging and Production Environments using Django</vt:lpstr>
      <vt:lpstr>Staging and Production Environments using Django</vt:lpstr>
      <vt:lpstr>Thank you!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RenTcoach</dc:title>
  <dc:creator>ERWAN GUILLOTEL</dc:creator>
  <cp:lastModifiedBy>ERWAN GUILLOTEL</cp:lastModifiedBy>
  <cp:revision>37</cp:revision>
  <dcterms:created xsi:type="dcterms:W3CDTF">2016-12-21T09:38:50Z</dcterms:created>
  <dcterms:modified xsi:type="dcterms:W3CDTF">2016-12-21T16:32:48Z</dcterms:modified>
</cp:coreProperties>
</file>

<file path=docProps/thumbnail.jpeg>
</file>